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90" r:id="rId3"/>
    <p:sldId id="258" r:id="rId4"/>
    <p:sldId id="280" r:id="rId5"/>
    <p:sldId id="294" r:id="rId6"/>
    <p:sldId id="291" r:id="rId7"/>
    <p:sldId id="282" r:id="rId8"/>
    <p:sldId id="296" r:id="rId9"/>
    <p:sldId id="297" r:id="rId10"/>
    <p:sldId id="279" r:id="rId11"/>
    <p:sldId id="300" r:id="rId12"/>
    <p:sldId id="273" r:id="rId13"/>
    <p:sldId id="278" r:id="rId14"/>
    <p:sldId id="288" r:id="rId15"/>
    <p:sldId id="298" r:id="rId16"/>
    <p:sldId id="299" r:id="rId17"/>
    <p:sldId id="257" r:id="rId18"/>
    <p:sldId id="262" r:id="rId19"/>
  </p:sldIdLst>
  <p:sldSz cx="9144000" cy="6858000" type="screen4x3"/>
  <p:notesSz cx="6735763" cy="98663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66CC"/>
    <a:srgbClr val="336699"/>
    <a:srgbClr val="0000FF"/>
    <a:srgbClr val="004274"/>
    <a:srgbClr val="003054"/>
    <a:srgbClr val="CC3300"/>
    <a:srgbClr val="FF6600"/>
    <a:srgbClr val="1D9F1D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>
      <p:cViewPr varScale="1">
        <p:scale>
          <a:sx n="64" d="100"/>
          <a:sy n="64" d="100"/>
        </p:scale>
        <p:origin x="-133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4604CA9-4EFF-4B9B-A4E2-8544A3D42DBF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8" rIns="94857" bIns="47428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7" tIns="47428" rIns="94857" bIns="47428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0" cy="493316"/>
          </a:xfrm>
          <a:prstGeom prst="rect">
            <a:avLst/>
          </a:prstGeom>
        </p:spPr>
        <p:txBody>
          <a:bodyPr vert="horz" lIns="94857" tIns="47428" rIns="94857" bIns="474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05F7A4F-B842-4C46-8B74-C67C673248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10134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B1447-8A51-4810-A7DB-0E3C55E9ADD6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F7A4F-B842-4C46-8B74-C67C6732481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lipszis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CA789F-6316-410D-AA6A-297D615C985E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7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DA4273-E331-45DE-A6E8-AE38BFECDF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48FD-3B36-41FD-9800-8CF758B0D0EA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DBAC-8649-44FC-936E-A1303B6479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0686-C3D1-4EA9-93A6-BAA0D61E6F16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5746D-710B-42BC-8F1E-6E4AB01CF5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75A3-CCEE-453A-92BB-6345D9D4467E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5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5A00-D24B-4525-BE07-25661AE950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églalap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zis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7D0177-26A4-4FEC-90B6-EA1E09C8FB87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9AEB63-7727-4A06-B59B-524595E95E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A8AA-B03E-45F9-9F7A-980B51778F32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6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0BAF-F054-455F-AF04-2402E0ADC5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EA0B6C-1F66-43D3-9CA5-88DFCC4E7A25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1CB5E5-5295-43B9-9949-1E1D42992E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669E-A908-4CBB-A543-BF3AF70D87CE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4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55286-8A6A-48F0-BA85-B8DE59A203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églalap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30919D-188F-4CE4-9C5B-B079201643D6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B99DFC-007D-421A-AFDD-24ED871532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B2DF3E-EB31-4638-8CA2-83458522D584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770895-A42D-4880-AEFC-D54866212C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olyamatábra: Feldolgozá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lyamatábra: Feldolgozá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89A4F3-64BC-49D0-B687-74B0E1CC9F70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EC561D-7F5A-4899-8F96-A3FD0256BF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églalap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3" name="Szöveg hely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A4908D-02F6-4EDF-BB19-6980C0C500A4}" type="datetimeFigureOut">
              <a:rPr lang="hu-HU"/>
              <a:pPr>
                <a:defRPr/>
              </a:pPr>
              <a:t>2025. 03. 20.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D2C9CC6-FD1C-4E10-B04E-50B29824A0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1E212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E212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E212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E212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1E212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1E212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1E212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1E212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1E212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7A6A6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B4936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viplusz/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://www.obuda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uda.hu/ugyintezes/ovodakereso/" TargetMode="External"/><Relationship Id="rId5" Type="http://schemas.openxmlformats.org/officeDocument/2006/relationships/hyperlink" Target="mailto:ovoda@obuda.hu" TargetMode="External"/><Relationship Id="rId4" Type="http://schemas.openxmlformats.org/officeDocument/2006/relationships/hyperlink" Target="mailto:info@oviplusz.h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800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Szülői Fórum</a:t>
            </a:r>
            <a:br>
              <a:rPr lang="hu-HU" sz="4800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800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2025.03.19.</a:t>
            </a:r>
            <a:endParaRPr lang="hu-HU" dirty="0">
              <a:solidFill>
                <a:srgbClr val="0066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 descr="obuda.hu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9432"/>
            <a:ext cx="1661443" cy="135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artalom helye 4" descr="Képtalálat a következőre: „gyerekkezek”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0465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83568" y="332656"/>
            <a:ext cx="8064896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Színes pedagógiai Programok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340768"/>
            <a:ext cx="8466906" cy="490763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hu-HU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Óvodai nevelés a művészetek eszközeivel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Gyermekközpontú szemlélet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Montessori pedagógiai módszer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Környezet- mozgás- anyanyelvi pedagógiai program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Személyiség – egészség- fenntarthatóság- drámapedagógia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Néphagyomány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Kreativitás- kétnyelvű nevelés</a:t>
            </a: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Játék- mozgás- kommunikáció</a:t>
            </a:r>
          </a:p>
          <a:p>
            <a:pPr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94122"/>
          </a:xfrm>
        </p:spPr>
        <p:txBody>
          <a:bodyPr/>
          <a:lstStyle/>
          <a:p>
            <a:r>
              <a:rPr lang="hu-HU" dirty="0" smtClean="0">
                <a:solidFill>
                  <a:srgbClr val="336699"/>
                </a:solidFill>
              </a:rPr>
              <a:t> </a:t>
            </a:r>
            <a:r>
              <a:rPr lang="hu-HU" dirty="0" smtClean="0"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</a:rPr>
              <a:t>Fenntartói támogatás</a:t>
            </a:r>
            <a:r>
              <a:rPr lang="hu-HU" dirty="0" smtClean="0">
                <a:solidFill>
                  <a:srgbClr val="336699"/>
                </a:solidFill>
              </a:rPr>
              <a:t> </a:t>
            </a:r>
            <a:endParaRPr lang="hu-HU" dirty="0">
              <a:solidFill>
                <a:srgbClr val="33669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196752"/>
            <a:ext cx="7602810" cy="5051648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Alapítványok, közösségi költségvetés, pályázatok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Ingyenes úszás ( 4-7 éves korig)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Népzenei Program…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Múzeumlátogatás…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Tűzoltó Program…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Láthatósági mellény…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Bábozd zöldre…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Felelős gazdi program…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Szociális és gyermekvédelmi háló…  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Egészségvédelmi intézkedések…</a:t>
            </a:r>
          </a:p>
          <a:p>
            <a:pPr algn="just">
              <a:spcBef>
                <a:spcPts val="0"/>
              </a:spcBef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 allergia, diabetes..)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hu-HU" dirty="0" smtClean="0"/>
              <a:t>  </a:t>
            </a:r>
            <a:endParaRPr lang="hu-HU" dirty="0"/>
          </a:p>
        </p:txBody>
      </p:sp>
      <p:pic>
        <p:nvPicPr>
          <p:cNvPr id="4" name="Kép 3" descr="Premium Vector | Swim ic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916832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Free photos of music notes. Free images, stock photos and illustration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725144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Sistema Del Icono De Grecia Del Vector Ilustración del Vector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284984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Brandskilte symboler med/uden teks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04664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Biztonsági mellény (láthatósági) gyerek, 7-12 évesnek, felül bebujós ..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725144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Felelős Gazdi, kutyakaki tábl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725144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A Petrányi Borterasz a fenntarthatóság jegyében - Az ihatóbb ...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725144"/>
            <a:ext cx="18665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890" cy="185821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hu-HU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Gazdasági előírások</a:t>
            </a: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827584" y="2204864"/>
            <a:ext cx="7848872" cy="3670474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óvodai ellátás ingyenes </a:t>
            </a:r>
          </a:p>
          <a:p>
            <a:pPr eaLnBrk="1" hangingPunct="1"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gyermekek étkezési díja (</a:t>
            </a:r>
            <a:r>
              <a:rPr lang="hu-HU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685.-Ft</a:t>
            </a:r>
            <a:r>
              <a:rPr lang="hu-HU" sz="2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hu-HU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nap/kerületi lakos;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Ingyenes étkezés </a:t>
            </a:r>
          </a:p>
          <a:p>
            <a:pPr marL="82550" indent="0" eaLnBrk="1" hangingPunct="1">
              <a:buClr>
                <a:srgbClr val="C00000"/>
              </a:buClr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(</a:t>
            </a:r>
            <a:r>
              <a:rPr lang="hu-HU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251.397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.-/</a:t>
            </a:r>
            <a:r>
              <a:rPr lang="hu-HU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főre eső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jövedelem kevesebb)</a:t>
            </a:r>
          </a:p>
          <a:p>
            <a:pPr eaLnBrk="1" hangingPunct="1"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szociálisan rászoruló családok </a:t>
            </a:r>
          </a:p>
          <a:p>
            <a:pPr algn="ctr" eaLnBrk="1" hangingPunct="1"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(rendszeres gyermekvédelmi kedvezmény)</a:t>
            </a:r>
          </a:p>
          <a:p>
            <a:pPr eaLnBrk="1" hangingPunct="1">
              <a:buClr>
                <a:srgbClr val="C00000"/>
              </a:buClr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- tartós beteg gyermek, vagy gyermek családtag</a:t>
            </a:r>
          </a:p>
          <a:p>
            <a:pPr eaLnBrk="1" hangingPunct="1">
              <a:buClr>
                <a:srgbClr val="C00000"/>
              </a:buClr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- 3 vagy több gyermeket nevelők</a:t>
            </a:r>
          </a:p>
          <a:p>
            <a:pPr eaLnBrk="1" hangingPunct="1"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Diétás étkezés (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gasztroenterológus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eaLnBrk="1" hangingPunct="1">
              <a:buClr>
                <a:srgbClr val="C00000"/>
              </a:buClr>
              <a:buNone/>
            </a:pPr>
            <a:r>
              <a:rPr lang="hu-HU" sz="2000" b="1" dirty="0"/>
              <a:t> </a:t>
            </a:r>
            <a:r>
              <a:rPr lang="hu-HU" sz="2000" b="1" dirty="0" smtClean="0"/>
              <a:t>    </a:t>
            </a:r>
          </a:p>
          <a:p>
            <a:pPr marL="82550" indent="0" eaLnBrk="1" hangingPunct="1">
              <a:buClr>
                <a:srgbClr val="C00000"/>
              </a:buClr>
              <a:buNone/>
            </a:pPr>
            <a:endParaRPr lang="hu-HU" sz="2000" b="1" dirty="0" smtClean="0"/>
          </a:p>
          <a:p>
            <a:pPr eaLnBrk="1" hangingPunct="1">
              <a:buClr>
                <a:srgbClr val="C00000"/>
              </a:buClr>
              <a:buNone/>
            </a:pPr>
            <a:endParaRPr lang="hu-HU" sz="2000" b="1" dirty="0" smtClean="0"/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hu-H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hu-HU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hu-HU" dirty="0" smtClean="0"/>
          </a:p>
        </p:txBody>
      </p:sp>
      <p:pic>
        <p:nvPicPr>
          <p:cNvPr id="4" name="Picture 18" descr="一百元美金简笔画 简笔画图片大全-蒲城教育文学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1931">
            <a:off x="7102367" y="617795"/>
            <a:ext cx="127864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42617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Óvodai előjegyzés</a:t>
            </a:r>
            <a:endParaRPr lang="hu-HU" dirty="0">
              <a:solidFill>
                <a:srgbClr val="0066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755576" y="1844824"/>
            <a:ext cx="7848872" cy="440357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Óvodánkba csak III. kerületi gyermekek jelentkezhetnek.</a:t>
            </a:r>
          </a:p>
          <a:p>
            <a:pPr>
              <a:buClr>
                <a:srgbClr val="C00000"/>
              </a:buClr>
              <a:buNone/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beiratkozáskor be kell mutatni: </a:t>
            </a:r>
          </a:p>
          <a:p>
            <a:pPr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- a </a:t>
            </a:r>
            <a:r>
              <a:rPr lang="hu-HU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gyermekének személyazonosítására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alkalmas, a gyermek nevére </a:t>
            </a:r>
            <a:r>
              <a:rPr lang="hu-HU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kiállított személyi azonosítót és lakcímet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igazoló hatósági igazolványt, </a:t>
            </a:r>
          </a:p>
          <a:p>
            <a:pPr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a szülő </a:t>
            </a:r>
            <a:r>
              <a:rPr lang="hu-HU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azonosító és lakcímet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igazoló hatósági igazolványát (rendelet 20.§ (3)), </a:t>
            </a:r>
          </a:p>
          <a:p>
            <a:pPr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magyar állampolgár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kiskorú óvodai beíratásánál a szülőnek igazolnia kell azt is, hogy milyen jogcímen tartózkodik a gyermek Magyarország területén (Nkt.92.§).</a:t>
            </a:r>
          </a:p>
          <a:p>
            <a:pPr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 kártya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200" dirty="0" smtClean="0"/>
          </a:p>
          <a:p>
            <a:pPr>
              <a:buNone/>
            </a:pPr>
            <a:endParaRPr lang="hu-HU" sz="2200" dirty="0" smtClean="0"/>
          </a:p>
          <a:p>
            <a:r>
              <a:rPr lang="hu-HU" i="1" dirty="0" smtClean="0"/>
              <a:t> </a:t>
            </a:r>
            <a:endParaRPr lang="hu-HU" dirty="0" smtClean="0"/>
          </a:p>
          <a:p>
            <a:pPr algn="ctr">
              <a:buFont typeface="Wingdings 2" pitchFamily="18" charset="2"/>
              <a:buNone/>
            </a:pPr>
            <a:endParaRPr lang="hu-HU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0" descr="Családrajz elemzés gyerekeknél – Gyermekkel vagy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5138">
            <a:off x="6823683" y="484717"/>
            <a:ext cx="187174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898" cy="157018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Beiratkozás dokumentumai</a:t>
            </a:r>
            <a:endParaRPr lang="hu-HU" dirty="0">
              <a:solidFill>
                <a:srgbClr val="0066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844824"/>
            <a:ext cx="8208912" cy="4536504"/>
          </a:xfrm>
        </p:spPr>
        <p:txBody>
          <a:bodyPr lIns="0"/>
          <a:lstStyle/>
          <a:p>
            <a:pPr lvl="1">
              <a:spcBef>
                <a:spcPts val="0"/>
              </a:spcBef>
              <a:buClr>
                <a:srgbClr val="C00000"/>
              </a:buClr>
              <a:buNone/>
            </a:pPr>
            <a:endParaRPr lang="hu-HU" sz="2200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r>
              <a:rPr lang="hu-HU" sz="2100" dirty="0" smtClean="0">
                <a:latin typeface="Arial" pitchFamily="34" charset="0"/>
                <a:cs typeface="Arial" pitchFamily="34" charset="0"/>
              </a:rPr>
              <a:t>A beiratkozás alkalmával a szülőknek nyilatkozni </a:t>
            </a:r>
            <a:r>
              <a:rPr lang="hu-HU" sz="21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kell a közös szülői felügyeleti jog gyakorlásáról.</a:t>
            </a:r>
            <a:r>
              <a:rPr lang="hu-HU" sz="21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u-HU" sz="2100" u="sng" dirty="0" smtClean="0">
                <a:latin typeface="Arial" pitchFamily="34" charset="0"/>
                <a:cs typeface="Arial" pitchFamily="34" charset="0"/>
              </a:rPr>
              <a:t>Ahol csak az egyik szülő gyakorolja a szülői felügyeleti jogot, ott a következő dokumentumok valamelyike is szükséges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: szülők nyilatkozata a szülői </a:t>
            </a:r>
            <a:r>
              <a:rPr lang="hu-HU" sz="21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felügyeleti jog 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gyakorlásáról, másik szülő </a:t>
            </a:r>
            <a:r>
              <a:rPr lang="hu-HU" sz="21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halotti anyakönyvi 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kivonata, </a:t>
            </a:r>
            <a:r>
              <a:rPr lang="hu-HU" sz="21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gyámhivatal 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határozata, vagy a </a:t>
            </a:r>
            <a:r>
              <a:rPr lang="hu-HU" sz="21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bíróság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 ítélete. Továbbá nyilatkozniuk kell a </a:t>
            </a:r>
            <a:r>
              <a:rPr lang="hu-HU" sz="21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családi pótlékra 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jogosult nevéről is. </a:t>
            </a:r>
          </a:p>
          <a:p>
            <a:r>
              <a:rPr lang="hu-HU" sz="21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Jogcím igazolása külföldi</a:t>
            </a:r>
            <a:r>
              <a:rPr lang="hu-HU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állampolgár esetén</a:t>
            </a:r>
          </a:p>
          <a:p>
            <a:r>
              <a:rPr lang="hu-HU" sz="2100" dirty="0" err="1" smtClean="0">
                <a:latin typeface="Arial" pitchFamily="34" charset="0"/>
                <a:cs typeface="Arial" pitchFamily="34" charset="0"/>
              </a:rPr>
              <a:t>SNI-s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 gyermekek esetén </a:t>
            </a:r>
            <a:r>
              <a:rPr lang="hu-HU" sz="21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Szakértői    Bizottság  </a:t>
            </a:r>
            <a:r>
              <a:rPr lang="hu-HU" sz="2100" dirty="0" smtClean="0">
                <a:latin typeface="Arial" pitchFamily="34" charset="0"/>
                <a:cs typeface="Arial" pitchFamily="34" charset="0"/>
              </a:rPr>
              <a:t>javaslata</a:t>
            </a:r>
          </a:p>
          <a:p>
            <a:r>
              <a:rPr lang="hu-HU" sz="2100" dirty="0" smtClean="0">
                <a:latin typeface="Arial" pitchFamily="34" charset="0"/>
                <a:cs typeface="Arial" pitchFamily="34" charset="0"/>
              </a:rPr>
              <a:t>Oltási könyv </a:t>
            </a:r>
            <a:endParaRPr lang="hu-H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2" descr="Dokumentum menedzsment modul - Az alapvető iktatási funkciókat látja e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8509">
            <a:off x="7351933" y="676163"/>
            <a:ext cx="1584933" cy="105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7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88832" cy="1138138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solidFill>
                  <a:srgbClr val="33669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u-HU" sz="4800" dirty="0" smtClean="0"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</a:rPr>
              <a:t>Jelentkezés időpontja </a:t>
            </a:r>
            <a:br>
              <a:rPr lang="hu-HU" sz="4800" dirty="0" smtClean="0"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hu-HU" sz="4800" dirty="0" smtClean="0"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</a:rPr>
              <a:t>           2025.05.12-15.</a:t>
            </a:r>
            <a:endParaRPr lang="hu-HU" sz="4800" dirty="0">
              <a:solidFill>
                <a:srgbClr val="00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4763616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jelentkezési lapot csak abba az óvodába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kell benyújtani,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ahová  gyermeküket beíratni szeretnék.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kérelmen kérjük, jelöljék meg, hogy amennyiben a választott óvoda nem tudja fogadni gyermeküket,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hová kérik az átirányítást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körzetes óvoda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kötelező felvételt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biztosít.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https://obuda.hu/ugyintezes/ovodakereso</a:t>
            </a:r>
            <a:r>
              <a:rPr lang="hu-HU" sz="20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/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egy bölcsődés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gyermek eléri az óvodaköteles kort, jelentkeznie kell a körzetes óvodában, nem automatikus az átvétele.</a:t>
            </a: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 felvételről az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óvoda vezetője dönt</a:t>
            </a:r>
            <a:r>
              <a:rPr lang="hu-HU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amelyről írásban értesíti a szülőt.</a:t>
            </a:r>
          </a:p>
          <a:p>
            <a:pPr marL="457200" indent="-457200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A beiratkozás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2025. május 12-15. </a:t>
            </a:r>
            <a:r>
              <a:rPr lang="hu-HU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között lesz. A részletekről az intézmény épületein, honlapján tájékozódhatnak.</a:t>
            </a:r>
            <a:endParaRPr lang="hu-HU" dirty="0"/>
          </a:p>
        </p:txBody>
      </p:sp>
      <p:pic>
        <p:nvPicPr>
          <p:cNvPr id="4" name="Picture 24" descr="AluNet – Programa de gestión de escuelas infanti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2215">
            <a:off x="6804248" y="260649"/>
            <a:ext cx="1857806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48872" cy="1440160"/>
          </a:xfrm>
        </p:spPr>
        <p:txBody>
          <a:bodyPr>
            <a:noAutofit/>
          </a:bodyPr>
          <a:lstStyle/>
          <a:p>
            <a:r>
              <a:rPr lang="hu-HU" dirty="0" smtClean="0">
                <a:solidFill>
                  <a:srgbClr val="336699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hu-HU" dirty="0" smtClean="0"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</a:rPr>
              <a:t>Hol tájékozódhatnak?   </a:t>
            </a:r>
            <a:r>
              <a:rPr lang="hu-HU" dirty="0" smtClean="0">
                <a:solidFill>
                  <a:srgbClr val="336699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rgbClr val="336699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hu-HU" dirty="0">
              <a:solidFill>
                <a:srgbClr val="3366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100" y="1628800"/>
            <a:ext cx="7457380" cy="46196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Óvodai iránytű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Az Önkormányzat honlapja: </a:t>
            </a:r>
            <a:r>
              <a:rPr lang="hu-HU" sz="2400" dirty="0" err="1" smtClean="0">
                <a:latin typeface="Arial" pitchFamily="34" charset="0"/>
                <a:cs typeface="Arial" pitchFamily="34" charset="0"/>
                <a:hlinkClick r:id="rId2"/>
              </a:rPr>
              <a:t>www.obuda.hu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hu-HU" sz="2400" u="sng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hu-HU" sz="24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Óbuda-Békásmegyer Önkormányzat Óvodái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Az óvodák nyílt napjai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Pedagógiai programok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Hirdetmény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  <a:hlinkClick r:id="rId3"/>
              </a:rPr>
              <a:t>https://www.facebook.com/oviplusz/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hu-HU" sz="2400" dirty="0" err="1" smtClean="0">
                <a:latin typeface="Arial" pitchFamily="34" charset="0"/>
                <a:cs typeface="Arial" pitchFamily="34" charset="0"/>
                <a:hlinkClick r:id="rId4"/>
              </a:rPr>
              <a:t>info</a:t>
            </a:r>
            <a:r>
              <a:rPr lang="hu-HU" sz="2400" dirty="0" smtClean="0">
                <a:latin typeface="Arial" pitchFamily="34" charset="0"/>
                <a:cs typeface="Arial" pitchFamily="34" charset="0"/>
                <a:hlinkClick r:id="rId4"/>
              </a:rPr>
              <a:t>@</a:t>
            </a:r>
            <a:r>
              <a:rPr lang="hu-HU" sz="2400" dirty="0" err="1" smtClean="0">
                <a:latin typeface="Arial" pitchFamily="34" charset="0"/>
                <a:cs typeface="Arial" pitchFamily="34" charset="0"/>
                <a:hlinkClick r:id="rId4"/>
              </a:rPr>
              <a:t>oviplusz.hu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hu-HU" sz="2400" dirty="0" err="1" smtClean="0">
                <a:latin typeface="Arial" pitchFamily="34" charset="0"/>
                <a:cs typeface="Arial" pitchFamily="34" charset="0"/>
                <a:hlinkClick r:id="rId5"/>
              </a:rPr>
              <a:t>ovoda</a:t>
            </a:r>
            <a:r>
              <a:rPr lang="hu-HU" sz="2400" dirty="0" smtClean="0">
                <a:latin typeface="Arial" pitchFamily="34" charset="0"/>
                <a:cs typeface="Arial" pitchFamily="34" charset="0"/>
                <a:hlinkClick r:id="rId5"/>
              </a:rPr>
              <a:t>@</a:t>
            </a:r>
            <a:r>
              <a:rPr lang="hu-HU" sz="2400" dirty="0" err="1" smtClean="0">
                <a:latin typeface="Arial" pitchFamily="34" charset="0"/>
                <a:cs typeface="Arial" pitchFamily="34" charset="0"/>
                <a:hlinkClick r:id="rId5"/>
              </a:rPr>
              <a:t>obuda.hu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hu-HU" sz="2400" u="sng" dirty="0" smtClean="0">
                <a:latin typeface="Arial" pitchFamily="34" charset="0"/>
                <a:cs typeface="Arial" pitchFamily="34" charset="0"/>
                <a:hlinkClick r:id="rId6"/>
              </a:rPr>
              <a:t>https://obuda.hu/ugyintezes/ovodakereso/</a:t>
            </a:r>
            <a:endParaRPr lang="hu-HU" sz="2400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None/>
            </a:pPr>
            <a:r>
              <a:rPr lang="en-US" sz="2400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https://obuda.hu/ugyintezes/ovodai-beiratkozas/</a:t>
            </a:r>
          </a:p>
          <a:p>
            <a:pPr marL="342900" indent="-342900">
              <a:spcBef>
                <a:spcPts val="0"/>
              </a:spcBef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 descr="Soutenir la consolidation des apprentissages | École secondaire Jean ..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97718">
            <a:off x="6916736" y="516393"/>
            <a:ext cx="1791249" cy="100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0891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hu-HU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Kölcsönös bizalom…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10" name="Tartalom helye 5" descr="https://www.agonac.fr/wp-content/uploads/2016/11/Visuel-Centre-Loisir-1-520x245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168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hu-HU" sz="4000" dirty="0" smtClean="0">
                <a:solidFill>
                  <a:srgbClr val="003399"/>
                </a:solidFill>
              </a:rPr>
              <a:t>Köszönöm a figyelmet!</a:t>
            </a:r>
            <a:br>
              <a:rPr lang="hu-HU" sz="4000" dirty="0" smtClean="0">
                <a:solidFill>
                  <a:srgbClr val="003399"/>
                </a:solidFill>
              </a:rPr>
            </a:br>
            <a:r>
              <a:rPr lang="hu-HU" sz="4000" dirty="0" smtClean="0">
                <a:solidFill>
                  <a:srgbClr val="003399"/>
                </a:solidFill>
              </a:rPr>
              <a:t>Kiss Anita </a:t>
            </a:r>
            <a:r>
              <a:rPr lang="hu-HU" sz="4000" dirty="0" smtClean="0">
                <a:solidFill>
                  <a:srgbClr val="003399"/>
                </a:solidFill>
              </a:rPr>
              <a:t>k</a:t>
            </a:r>
            <a:r>
              <a:rPr lang="hu-HU" sz="4000" dirty="0" smtClean="0">
                <a:solidFill>
                  <a:srgbClr val="003399"/>
                </a:solidFill>
              </a:rPr>
              <a:t>öznevelési tanácsadó</a:t>
            </a:r>
            <a:endParaRPr lang="hu-HU" sz="40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>
          <a:xfrm>
            <a:off x="539552" y="1340768"/>
            <a:ext cx="8394898" cy="468062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hu-HU" sz="2400" dirty="0" smtClean="0"/>
          </a:p>
          <a:p>
            <a:pPr eaLnBrk="1" hangingPunct="1">
              <a:buFont typeface="Wingdings 2" pitchFamily="18" charset="2"/>
              <a:buNone/>
            </a:pPr>
            <a:endParaRPr lang="hu-HU" dirty="0" smtClean="0"/>
          </a:p>
          <a:p>
            <a:pPr eaLnBrk="1" hangingPunct="1">
              <a:buFont typeface="Wingdings 2" pitchFamily="18" charset="2"/>
              <a:buNone/>
            </a:pPr>
            <a:endParaRPr lang="hu-HU" dirty="0" smtClean="0"/>
          </a:p>
        </p:txBody>
      </p:sp>
      <p:sp>
        <p:nvSpPr>
          <p:cNvPr id="16396" name="AutoShape 12" descr="Képtalálat a következőre: pénz piktogram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398" name="AutoShape 14" descr="Képtalálat a következőre: pénz piktogram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400" name="AutoShape 16" descr="Képtalálat a következőre: pénz piktogram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Kép 8" descr="https://i.pinimg.com/originals/94/97/a3/9497a382ee8083c268e9845ca2123e8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976664" cy="142617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Fenntartó</a:t>
            </a:r>
            <a:endParaRPr lang="hu-HU" dirty="0">
              <a:solidFill>
                <a:srgbClr val="0066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340768"/>
            <a:ext cx="6696744" cy="4907632"/>
          </a:xfrm>
        </p:spPr>
        <p:txBody>
          <a:bodyPr/>
          <a:lstStyle/>
          <a:p>
            <a:pPr marL="82550" indent="0">
              <a:spcBef>
                <a:spcPts val="0"/>
              </a:spcBef>
              <a:buNone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Bef>
                <a:spcPts val="0"/>
              </a:spcBef>
              <a:buNone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Bef>
                <a:spcPts val="0"/>
              </a:spcBef>
              <a:buNone/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Budapest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Főváros III. kerület 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Óbuda-Békásmegyer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Önkormányzata</a:t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Címe</a:t>
            </a:r>
            <a:r>
              <a:rPr lang="hu-HU" sz="22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1033. Budapest, Fő tér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Szociális, Köznevelési  </a:t>
            </a:r>
            <a:r>
              <a:rPr lang="hu-HU" sz="2200" u="sng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Kulturális Főosztály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Bef>
                <a:spcPts val="0"/>
              </a:spcBef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1033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Budapest, Fő tér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Főosztályvezető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Károly Katalin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Köznevelési </a:t>
            </a:r>
            <a:r>
              <a:rPr lang="hu-HU" sz="2200" u="sng" dirty="0">
                <a:latin typeface="Arial" panose="020B0604020202020204" pitchFamily="34" charset="0"/>
                <a:cs typeface="Arial" panose="020B0604020202020204" pitchFamily="34" charset="0"/>
              </a:rPr>
              <a:t>referens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Horányi Anna</a:t>
            </a:r>
          </a:p>
          <a:p>
            <a:pPr marL="82550" indent="0">
              <a:spcBef>
                <a:spcPts val="0"/>
              </a:spcBef>
              <a:buNone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Bef>
                <a:spcPts val="0"/>
              </a:spcBef>
              <a:buNone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Bef>
                <a:spcPts val="0"/>
              </a:spcBef>
              <a:buNone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Bef>
                <a:spcPts val="0"/>
              </a:spcBef>
              <a:buNone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Bef>
                <a:spcPts val="0"/>
              </a:spcBef>
              <a:buNone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Bef>
                <a:spcPts val="0"/>
              </a:spcBef>
              <a:buNone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Bef>
                <a:spcPts val="0"/>
              </a:spcBef>
              <a:buNone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marL="82550" indent="0">
              <a:spcBef>
                <a:spcPts val="0"/>
              </a:spcBef>
              <a:buNone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Bef>
                <a:spcPts val="0"/>
              </a:spcBef>
              <a:buNone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Bef>
                <a:spcPts val="0"/>
              </a:spcBef>
              <a:buNone/>
            </a:pP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spcBef>
                <a:spcPts val="0"/>
              </a:spcBef>
              <a:buNone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 descr="obuda.hu logo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1168"/>
            <a:ext cx="1656184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86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264696" cy="1191344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hu-HU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Törvényi háttér     </a:t>
            </a:r>
          </a:p>
        </p:txBody>
      </p:sp>
      <p:sp>
        <p:nvSpPr>
          <p:cNvPr id="16386" name="Tartalom helye 4"/>
          <p:cNvSpPr>
            <a:spLocks noGrp="1"/>
          </p:cNvSpPr>
          <p:nvPr>
            <p:ph sz="half" idx="2"/>
          </p:nvPr>
        </p:nvSpPr>
        <p:spPr>
          <a:xfrm>
            <a:off x="1403648" y="1556792"/>
            <a:ext cx="6383041" cy="4631283"/>
          </a:xfrm>
        </p:spPr>
        <p:txBody>
          <a:bodyPr/>
          <a:lstStyle/>
          <a:p>
            <a:pPr marL="365760" indent="-283464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A 2011. évi CXC. Törvény a nemzeti köznevelésről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EMMI rendelet a nevelési-oktatási intézmények működéséről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Gyermekvédelmi törvény </a:t>
            </a:r>
            <a:endParaRPr lang="hu-HU" sz="2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óvodai nevelés országos alapprogramja </a:t>
            </a:r>
            <a:r>
              <a:rPr lang="hu-HU" sz="2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Önkormányzati rendeletek </a:t>
            </a:r>
            <a:r>
              <a:rPr lang="hu-HU" sz="22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Állami Népegészségügyi és Tisztiorvosi Szolgálat előírásai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Nemzeti Élelmiszerlánc-biztonsági Hivatal előírásai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Intézményi dokumentumok</a:t>
            </a:r>
          </a:p>
          <a:p>
            <a:pPr marL="82296" indent="0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hu-HU" sz="2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Picture 4" descr="Rettungspläne - Brandschutz &amp; Feuerlöscher ️ Allgemeinen Feuerschu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5040">
            <a:off x="7547127" y="649068"/>
            <a:ext cx="1093257" cy="104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113813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Törvényi értelmezés</a:t>
            </a:r>
            <a:endParaRPr lang="hu-HU" dirty="0">
              <a:solidFill>
                <a:srgbClr val="0066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4968552"/>
          </a:xfrm>
        </p:spPr>
        <p:txBody>
          <a:bodyPr/>
          <a:lstStyle/>
          <a:p>
            <a:pPr marL="342900" indent="-342900" algn="just">
              <a:buNone/>
            </a:pPr>
            <a:r>
              <a:rPr lang="hu-HU" sz="2000" u="sng" dirty="0" smtClean="0">
                <a:latin typeface="Arial" pitchFamily="34" charset="0"/>
                <a:cs typeface="Arial" pitchFamily="34" charset="0"/>
              </a:rPr>
              <a:t>A 2011. évi CXC. Törvény a nemzeti köznevelésről:</a:t>
            </a:r>
          </a:p>
          <a:p>
            <a:pPr marL="342900" indent="-342900" algn="just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   A 8. § (1) bekezdése kimondja, hogy </a:t>
            </a:r>
            <a:r>
              <a:rPr lang="hu-HU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gyermek abban az évben, amelynek augusztus 31. napjáig a harmadik életévét betölti, a nevelési év kezdő napjától legalább napi négy órában óvodai foglalkozáson vesz részt.”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a gyermek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augusztus 31. után tölti be a harmadik életévét, akkor csak a következő évben lesz óvodaköteles. Ha bölcsődei jogviszonya van, akkor maradjon a megszokott környezetében.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Azok a gyermekek, akik adott év január 1. és augusztus 31. között töltik be a 3. életévüket,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kötelesek a kijelölt időpontban jelentkezni az óvodába.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Köznevelési törvény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lehetővé teszi,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hogy az óvoda felvegye azt a gyermeket is, aki harmadik életévét a felvételtől számított fél éven belül betölti,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feltéve,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hogy minden más óvodaköteles gyermek felvételi kérelme teljesíthető.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olters Kluwer: 1300 új jogszabály született 2015-ben | Hír.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8204">
            <a:off x="7329946" y="387115"/>
            <a:ext cx="1184756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88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Törvényi értelmezés</a:t>
            </a:r>
            <a:endParaRPr lang="hu-HU" dirty="0"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800600"/>
          </a:xfrm>
        </p:spPr>
        <p:txBody>
          <a:bodyPr/>
          <a:lstStyle/>
          <a:p>
            <a:pPr marL="342900" indent="-34290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sajátos nevelési igényű gyermekeket nevelő óvodába való felvételhez a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szakértői és rehabilitációs bizottság javaslata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szükséges. A sajátos nevelési igényű gyermekek óvodai nevelése az e célra létrehozott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gyógypedagógiai intézményben, konduktív pedagógiai intézményben, óvodai csoportban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vagy a többi gyermekkel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részben vagy egészben együtt, azonos óvodai csoportban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történhet.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Nkt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47. § (3)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Óvodáink szakértői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kijelölés alapján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fogadnak sajátos nevelési igényű gyermekeket.  </a:t>
            </a: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nem magyar állampolgár kiskorú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óvodai beíratásánál a szülőnek igazolnia kell azt is, hogy milyen jogcímen tartózkodik a gyermek Magyarország területén.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Nkt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92. §).</a:t>
            </a:r>
          </a:p>
          <a:p>
            <a:pPr marL="342900" indent="-342900" algn="just">
              <a:lnSpc>
                <a:spcPct val="115000"/>
              </a:lnSpc>
              <a:buNone/>
            </a:pPr>
            <a:endParaRPr lang="hu-HU" sz="2000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2050" name="AutoShape 2" descr="Was du bei einer Studienplatzklage beachten sollt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Picture 4" descr="Rechtsanwälte – Bießmann und Jacobi | S C H E I D U N G S R E C H T – 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5827">
            <a:off x="7236296" y="404664"/>
            <a:ext cx="1098207" cy="1013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560840" cy="1066130"/>
          </a:xfrm>
        </p:spPr>
        <p:txBody>
          <a:bodyPr/>
          <a:lstStyle/>
          <a:p>
            <a:r>
              <a:rPr lang="hu-HU" sz="4400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Törvényi értelmezés</a:t>
            </a:r>
            <a:endParaRPr lang="hu-HU" dirty="0"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340768"/>
            <a:ext cx="7272808" cy="5184576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 szülő -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tárgyév április 15.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napjáig benyújtott -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kérelme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alapján a gyermek jogos érdekét szem előtt tartva, annak az évnek az augusztus 31. napjáig, amelyben a gyermek a negyedik életévét betölti,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Kormány rendeletében kijelölt szerv felmentheti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az óvodai foglalkozáson való részvétel alól, ha a gyermek családi körülményei, sajátos helyzete indokolja.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Ez a szerv: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Budapest Főváros Kormányhivatala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III. Kerületi Hivatala (</a:t>
            </a:r>
            <a:r>
              <a:rPr lang="hu-HU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Telefon: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8963-543) Formanyomtatvány kérhető: </a:t>
            </a:r>
            <a:r>
              <a:rPr lang="hu-HU" sz="2000" b="1" u="sng" dirty="0" err="1" smtClean="0">
                <a:solidFill>
                  <a:srgbClr val="003399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hatosag</a:t>
            </a:r>
            <a:r>
              <a:rPr lang="hu-HU" sz="2000" b="1" u="sng" dirty="0" smtClean="0">
                <a:solidFill>
                  <a:srgbClr val="003399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@03kh.bfkh.gov.hu</a:t>
            </a:r>
            <a:endParaRPr lang="hu-HU" sz="20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az óvodai nevelésre kötelezett gyermek az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óvodakötelezettségét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külföldön teljesíti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a szülő köteles arról a beiratkozás idejének jogszabályban előírt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utolsó határnapját (május 20.) követő 15 napon belül, </a:t>
            </a:r>
            <a:r>
              <a:rPr lang="hu-HU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azaz </a:t>
            </a:r>
            <a:r>
              <a:rPr lang="hu-HU" sz="2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2025. június 4-ig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írásban értesíteni az Oktatási Hivatalt. </a:t>
            </a:r>
            <a:r>
              <a:rPr lang="hu-HU" sz="2000" b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https://ohtan.oh.gov.hu/</a:t>
            </a:r>
            <a:endParaRPr lang="hu-HU" sz="20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hu-HU" dirty="0"/>
          </a:p>
        </p:txBody>
      </p:sp>
      <p:pic>
        <p:nvPicPr>
          <p:cNvPr id="6" name="Picture 8" descr="Landkreis Fulda – Schutzgeset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56797">
            <a:off x="7064441" y="199621"/>
            <a:ext cx="1368152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22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32848" cy="187220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Törvényi értelmezés</a:t>
            </a:r>
            <a:endParaRPr lang="hu-HU" dirty="0">
              <a:solidFill>
                <a:srgbClr val="0066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628800"/>
            <a:ext cx="7560840" cy="4619600"/>
          </a:xfrm>
        </p:spPr>
        <p:txBody>
          <a:bodyPr/>
          <a:lstStyle/>
          <a:p>
            <a:pPr marL="82550" indent="0" algn="just">
              <a:buClr>
                <a:srgbClr val="C00000"/>
              </a:buClr>
              <a:buNone/>
            </a:pPr>
            <a:endParaRPr lang="hu-H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None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óvoda vezetője a felvételi döntést írásban, a szülő hozzájárulása estén elektronikus úton közli a szülővel.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felvételi döntés ellen a </a:t>
            </a:r>
            <a:r>
              <a:rPr lang="hu-HU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közléstől számított 15 napon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belül kérelmet nyújthat be a szülő.</a:t>
            </a:r>
          </a:p>
          <a:p>
            <a:pPr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„óvodakötelezettség” azokra a gyermekekre vonatkozik, akik 2022-ban születtek és 2025. augusztus 31-ig betöltik a 3. életévüket,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illetve azokra a gyermekekre, </a:t>
            </a:r>
            <a:r>
              <a:rPr lang="hu-HU" sz="2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már elmúltak 3 évesek, de eddig még nem jártak óvodába.</a:t>
            </a:r>
          </a:p>
          <a:p>
            <a:pPr algn="just"/>
            <a:endParaRPr lang="hu-HU" dirty="0" smtClean="0"/>
          </a:p>
          <a:p>
            <a:pPr algn="just"/>
            <a:endParaRPr lang="hu-HU" dirty="0" smtClean="0"/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                                               </a:t>
            </a:r>
            <a:endParaRPr lang="hu-HU" dirty="0"/>
          </a:p>
        </p:txBody>
      </p:sp>
      <p:pic>
        <p:nvPicPr>
          <p:cNvPr id="6" name="Picture 10" descr="Landtag Sachsen-Anhalt: Rechtsgrundl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2815">
            <a:off x="6453369" y="839598"/>
            <a:ext cx="1807521" cy="110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5729188" cy="114300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0066CC"/>
                </a:solidFill>
                <a:effectLst/>
                <a:latin typeface="Arial" pitchFamily="34" charset="0"/>
                <a:cs typeface="Arial" pitchFamily="34" charset="0"/>
              </a:rPr>
              <a:t>Intézményeink…</a:t>
            </a:r>
            <a:endParaRPr lang="hu-HU" dirty="0">
              <a:solidFill>
                <a:srgbClr val="0066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850" cy="4933528"/>
          </a:xfrm>
        </p:spPr>
        <p:txBody>
          <a:bodyPr/>
          <a:lstStyle/>
          <a:p>
            <a:pPr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 intézmény - </a:t>
            </a:r>
            <a:r>
              <a:rPr lang="hu-HU" sz="2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 épület</a:t>
            </a:r>
          </a:p>
          <a:p>
            <a:r>
              <a:rPr lang="hu-HU" sz="2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137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 csoport</a:t>
            </a:r>
          </a:p>
          <a:p>
            <a:r>
              <a:rPr lang="hu-HU" sz="2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920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óvodaköteles gyerek</a:t>
            </a:r>
          </a:p>
          <a:p>
            <a:pPr marL="0" indent="0"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hu-HU" sz="2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színes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 pedagógiai program</a:t>
            </a:r>
          </a:p>
          <a:p>
            <a:pPr marL="0" indent="0">
              <a:buNone/>
            </a:pPr>
            <a:r>
              <a:rPr lang="hu-HU" sz="2200" dirty="0" smtClean="0">
                <a:latin typeface="Arial" pitchFamily="34" charset="0"/>
                <a:cs typeface="Arial" pitchFamily="34" charset="0"/>
              </a:rPr>
              <a:t>   2</a:t>
            </a:r>
            <a:r>
              <a:rPr lang="hu-HU" sz="2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speciális program 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(kerületi körzethatárral): </a:t>
            </a:r>
          </a:p>
          <a:p>
            <a:r>
              <a:rPr lang="hu-HU" sz="2200" dirty="0" smtClean="0">
                <a:latin typeface="Arial" pitchFamily="34" charset="0"/>
                <a:cs typeface="Arial" pitchFamily="34" charset="0"/>
              </a:rPr>
              <a:t>Százszorszép Óvoda (</a:t>
            </a:r>
            <a:r>
              <a:rPr lang="hu-HU" sz="22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. 25 fő)</a:t>
            </a:r>
          </a:p>
          <a:p>
            <a:r>
              <a:rPr lang="hu-HU" sz="2200" dirty="0" smtClean="0">
                <a:latin typeface="Arial" pitchFamily="34" charset="0"/>
                <a:cs typeface="Arial" pitchFamily="34" charset="0"/>
              </a:rPr>
              <a:t>OVI+ program (7 csoport, </a:t>
            </a:r>
            <a:r>
              <a:rPr lang="hu-HU" sz="22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2200" dirty="0" smtClean="0">
                <a:latin typeface="Arial" pitchFamily="34" charset="0"/>
                <a:cs typeface="Arial" pitchFamily="34" charset="0"/>
              </a:rPr>
              <a:t>. 100-112 fő)</a:t>
            </a:r>
          </a:p>
          <a:p>
            <a:endParaRPr lang="hu-H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2ED7359C-DC58-4371-B232-47510CC49A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409365"/>
            <a:ext cx="3456384" cy="3374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0062008"/>
              </p:ext>
            </p:extLst>
          </p:nvPr>
        </p:nvGraphicFramePr>
        <p:xfrm>
          <a:off x="251518" y="188640"/>
          <a:ext cx="8424937" cy="5710748"/>
        </p:xfrm>
        <a:graphic>
          <a:graphicData uri="http://schemas.openxmlformats.org/drawingml/2006/table">
            <a:tbl>
              <a:tblPr/>
              <a:tblGrid>
                <a:gridCol w="4050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76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76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517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Óvoda neve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Épületek száma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Csoportok száma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Gyermek-létszám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24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Békásmegyer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100" b="1" i="0" u="none" strike="noStrike" dirty="0"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Cseresznyevirág Művészeti </a:t>
                      </a:r>
                      <a:r>
                        <a:rPr lang="hu-HU" sz="21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Óvoda (3)</a:t>
                      </a:r>
                      <a:endParaRPr lang="hu-HU" sz="2100" b="1" i="0" u="none" strike="noStrike" dirty="0">
                        <a:solidFill>
                          <a:srgbClr val="0066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249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Gyermeksziget Montessori Óvoda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Óbudai Mesevilág Óvoda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  <a:endParaRPr lang="hu-HU" sz="2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338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24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Közép - Óbuda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100" b="1" i="0" u="none" strike="noStrike" dirty="0"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Óbudai Almáskert </a:t>
                      </a:r>
                      <a:r>
                        <a:rPr lang="hu-HU" sz="21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Óvoda (1)</a:t>
                      </a:r>
                      <a:endParaRPr lang="hu-HU" sz="2100" b="1" i="0" u="none" strike="noStrike" dirty="0">
                        <a:solidFill>
                          <a:srgbClr val="0066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Óbudai Gyermekvilág Óvoda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241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Pitypang Művészeti Óvoda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259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824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Belső Óbuda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Ágoston Művészeti Óvoda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Óbudai Hétpettyes Óvoda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274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100" b="1" i="0" u="none" strike="noStrike" dirty="0"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Óbudai Meseerdő </a:t>
                      </a:r>
                      <a:r>
                        <a:rPr lang="hu-HU" sz="21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Óvoda (2)</a:t>
                      </a:r>
                      <a:endParaRPr lang="hu-HU" sz="2100" b="1" i="0" u="none" strike="noStrike" dirty="0"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283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Óbudai Százszorszép Óvoda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824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Óbudai Vackor Óvoda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265</a:t>
                      </a:r>
                      <a:endParaRPr lang="hu-HU" sz="2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2357</TotalTime>
  <Words>1014</Words>
  <Application>Microsoft Office PowerPoint</Application>
  <PresentationFormat>Diavetítés a képernyőre (4:3 oldalarány)</PresentationFormat>
  <Paragraphs>202</Paragraphs>
  <Slides>18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Napforduló</vt:lpstr>
      <vt:lpstr>Szülői Fórum 2025.03.19.</vt:lpstr>
      <vt:lpstr> Fenntartó</vt:lpstr>
      <vt:lpstr>   Törvényi háttér     </vt:lpstr>
      <vt:lpstr>Törvényi értelmezés</vt:lpstr>
      <vt:lpstr>  Törvényi értelmezés</vt:lpstr>
      <vt:lpstr>  Törvényi értelmezés</vt:lpstr>
      <vt:lpstr>Törvényi értelmezés</vt:lpstr>
      <vt:lpstr>Intézményeink…</vt:lpstr>
      <vt:lpstr>9. dia</vt:lpstr>
      <vt:lpstr>Színes pedagógiai Programok</vt:lpstr>
      <vt:lpstr> Fenntartói támogatás </vt:lpstr>
      <vt:lpstr>   Gazdasági előírások</vt:lpstr>
      <vt:lpstr>  Óvodai előjegyzés</vt:lpstr>
      <vt:lpstr>Beiratkozás dokumentumai</vt:lpstr>
      <vt:lpstr> Jelentkezés időpontja             2025.05.12-15.</vt:lpstr>
      <vt:lpstr>   Hol tájékozódhatnak?    </vt:lpstr>
      <vt:lpstr>Kölcsönös bizalom…</vt:lpstr>
      <vt:lpstr>Köszönöm a figyelmet! Kiss Anita köznevelési tanácsadó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Első szülői értekezlet</dc:title>
  <dc:creator>Kinga</dc:creator>
  <cp:lastModifiedBy>Gábor Rébitz</cp:lastModifiedBy>
  <cp:revision>883</cp:revision>
  <cp:lastPrinted>2019-03-29T12:46:29Z</cp:lastPrinted>
  <dcterms:created xsi:type="dcterms:W3CDTF">2013-06-15T11:05:16Z</dcterms:created>
  <dcterms:modified xsi:type="dcterms:W3CDTF">2025-03-20T07:31:13Z</dcterms:modified>
</cp:coreProperties>
</file>